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0" r:id="rId5"/>
    <p:sldId id="271" r:id="rId6"/>
    <p:sldId id="272" r:id="rId7"/>
    <p:sldId id="259" r:id="rId8"/>
    <p:sldId id="260" r:id="rId9"/>
    <p:sldId id="274" r:id="rId10"/>
    <p:sldId id="261" r:id="rId11"/>
    <p:sldId id="276" r:id="rId12"/>
    <p:sldId id="275" r:id="rId13"/>
    <p:sldId id="277" r:id="rId14"/>
    <p:sldId id="293" r:id="rId15"/>
    <p:sldId id="294" r:id="rId16"/>
    <p:sldId id="262" r:id="rId17"/>
    <p:sldId id="279" r:id="rId18"/>
    <p:sldId id="263" r:id="rId19"/>
    <p:sldId id="280" r:id="rId20"/>
    <p:sldId id="281" r:id="rId21"/>
    <p:sldId id="282" r:id="rId22"/>
    <p:sldId id="295" r:id="rId23"/>
    <p:sldId id="283" r:id="rId24"/>
    <p:sldId id="264" r:id="rId25"/>
    <p:sldId id="265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68" r:id="rId34"/>
    <p:sldId id="291" r:id="rId35"/>
    <p:sldId id="269" r:id="rId36"/>
    <p:sldId id="29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85B86-ED7F-4687-AC2B-95DAF3F16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36DD3A-EDF0-4B44-9FDC-3B5DB609F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5D22B-3C0E-4012-9579-039164DA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90490-F2DD-4CB1-9254-0147B05B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7A76C-F916-4710-A68A-2D3DC4BFB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6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C9736-6720-423A-94C3-C7B0AC153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0BF082-8039-4024-92A9-29293EC19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867A9-E33C-4B30-972A-573F16802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20D70-6F60-4394-AA32-9FB616AE6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6ECB1-3460-4497-95FE-971EAD44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06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46DBE0-97E6-4643-8A38-28B6B4D25C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62169-79AD-4079-AD43-0B8EF17A8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24F69-AA0A-48FB-8441-20F7A8BA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1892E-E6EF-4200-8816-C6761C9A5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11306-0E51-4265-9DF9-400866C90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8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700EC-6969-4D67-9EC7-369FF87DA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AB7B9-FB23-4CAF-B085-23AFFBB25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F6DD2-2EEF-4322-8E43-6BFA10FA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AD9F1-A74D-4655-A217-451BE45FA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D7470-53A3-4FC8-B76B-51487D85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22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6560E-490A-4FA2-9791-B0DD814D6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1F852-FF6A-4751-B3D5-5DE0BE85D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610B-AB57-40DE-BCCB-3A34E9EE0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C9A22-5122-477B-B2A0-23A92BFE3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20B0A-1ABB-4233-9A64-339CCDB4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3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D5CDF-EEC4-4C57-AE88-A338382F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54D35-B8C7-4264-8B30-1DDEA12B37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F0CD0-9634-4266-A16F-979007DCF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7E64E-8D8E-45AB-AE2B-18F50CEE3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2D8EF-4369-44A7-A8ED-46F05DE09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3EA95-5861-4114-BC78-155328F3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3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C3410-99E9-4E63-8405-0A35086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BF65B-E619-4EEB-9512-743E36442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F3062-1EDA-4294-A6D0-8D8B1EFBB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4936F-FAB0-4C6E-990C-8C80A1AA1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15DEC-8E19-4EC2-835C-F536F881EF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61FF59-1893-4B4A-969A-57C4D8047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43EA25-788B-4D78-9BCA-FA5536770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503B39-F575-4EFE-89DA-FF2A9EF5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37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0472-D6E8-4C95-A653-6D5CD6D85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D2CDCC-697F-4194-9383-38EA9E04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34C5F3-A0C1-4375-A2A8-39A3CC3D0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A53FD3-9B54-42CF-94B6-25ADF1AF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43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103537-F187-4F60-BB6F-447EB7BDD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EBCE6A-F389-4EAE-8E9C-D2B7697F6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1F086-9ACD-4F97-A27F-03921CE2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5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48A09-92E4-4F2D-8BEA-EB032FE8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C78A9-DE7C-4371-AAB3-8B5805234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A17DD-37D1-46CF-8B21-C199C1D71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B3B41-48C6-4E6A-8A4E-D0B5F80B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8564E-0326-4B8B-A395-FC7C74496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1C44C7-F872-4E3E-A85B-B2349AE33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92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88FD7-F0F4-4ABF-AC3F-47CE73942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B1BD75-BA87-4996-B221-ADF2F0DD1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132FF-2FC2-4ABB-BAFA-050704948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8D8C5-19C6-4AC7-BC1A-046FEB26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EEC28-1F66-4DC9-B8C6-7BBB3EEF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00E62-C68A-4C22-96F4-0AF69F4B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07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3B4E4-3F81-4DBD-8F1D-676317D24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3DCD5-322B-4DA5-9EE9-8D92E710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394F2-BA69-470E-95A9-340690608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CD8A9-4A8A-402B-B24A-74C84E704E08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B0504-FEF7-4BC2-BC3B-86E79A75E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D5FD5-1FE3-4A93-BF68-F8F46A20A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0F56E-6D20-44C3-9D16-335562EA4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2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E5B09-C7D4-401A-B73E-F9FE4D2DF8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Knowledge 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A5B02A-E13A-42D7-8F05-472F6342D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create a Knowledge Graph?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703D71-A2E2-4B27-941B-AECD78EBFF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19"/>
    </mc:Choice>
    <mc:Fallback xmlns="">
      <p:transition spd="slow" advTm="5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HTTP URIs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HTTP URIs so that people can lookup things</a:t>
            </a:r>
          </a:p>
          <a:p>
            <a:pPr lvl="1"/>
            <a:r>
              <a:rPr lang="en-US" dirty="0"/>
              <a:t>Do not use </a:t>
            </a:r>
          </a:p>
          <a:p>
            <a:pPr lvl="2"/>
            <a:r>
              <a:rPr lang="en-US" dirty="0"/>
              <a:t>Digital Object Identifier: doi:10.1038/nphys1170</a:t>
            </a:r>
          </a:p>
          <a:p>
            <a:pPr lvl="1"/>
            <a:r>
              <a:rPr lang="en-US" dirty="0"/>
              <a:t>Prefer: </a:t>
            </a:r>
          </a:p>
          <a:p>
            <a:pPr lvl="2"/>
            <a:r>
              <a:rPr lang="en-US" dirty="0"/>
              <a:t>https://doi.org/10.1038/nphys1170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BD4747-1356-462A-8419-81B832021B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53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78"/>
    </mc:Choice>
    <mc:Fallback xmlns="">
      <p:transition spd="slow" advTm="31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HTTP URIs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HTTP URIs so that people can </a:t>
            </a:r>
            <a:r>
              <a:rPr lang="en-US" dirty="0">
                <a:solidFill>
                  <a:srgbClr val="FF0000"/>
                </a:solidFill>
              </a:rPr>
              <a:t>lookup</a:t>
            </a:r>
            <a:r>
              <a:rPr lang="en-US" dirty="0"/>
              <a:t> things</a:t>
            </a:r>
          </a:p>
          <a:p>
            <a:pPr lvl="1"/>
            <a:r>
              <a:rPr lang="en-US" dirty="0"/>
              <a:t>Looks up is also called </a:t>
            </a:r>
            <a:r>
              <a:rPr lang="en-US" dirty="0">
                <a:solidFill>
                  <a:srgbClr val="FF0000"/>
                </a:solidFill>
              </a:rPr>
              <a:t>Dereferencing</a:t>
            </a:r>
          </a:p>
          <a:p>
            <a:pPr lvl="2"/>
            <a:r>
              <a:rPr lang="en-US" dirty="0"/>
              <a:t>When we look up an information object</a:t>
            </a:r>
          </a:p>
          <a:p>
            <a:pPr lvl="3"/>
            <a:r>
              <a:rPr lang="en-US" dirty="0"/>
              <a:t>We get a representation of its current state</a:t>
            </a:r>
          </a:p>
          <a:p>
            <a:pPr lvl="2"/>
            <a:r>
              <a:rPr lang="en-US" dirty="0"/>
              <a:t>When we look up a non-information object</a:t>
            </a:r>
          </a:p>
          <a:p>
            <a:pPr lvl="3"/>
            <a:r>
              <a:rPr lang="en-US" dirty="0"/>
              <a:t>We get a set of RDF facts about it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DD79E9-2C7E-40D9-9697-147720D457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4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67"/>
    </mc:Choice>
    <mc:Fallback xmlns="">
      <p:transition spd="slow" advTm="23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D7059-2B26-4BC6-A4CE-F0EF3355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E7BC4-A7CD-4546-B1DF-05E611ED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Dereferencing of a non-information object returns RDF data</a:t>
            </a:r>
          </a:p>
          <a:p>
            <a:pPr lvl="1"/>
            <a:r>
              <a:rPr lang="en-US" dirty="0"/>
              <a:t>Use standardized vocabularies</a:t>
            </a:r>
          </a:p>
          <a:p>
            <a:pPr lvl="2"/>
            <a:r>
              <a:rPr lang="en-US" dirty="0"/>
              <a:t>Catalogs, Organizations, Multi-dimensional data</a:t>
            </a:r>
          </a:p>
          <a:p>
            <a:pPr lvl="2"/>
            <a:r>
              <a:rPr lang="en-US" dirty="0" err="1"/>
              <a:t>Schema.Org</a:t>
            </a:r>
            <a:r>
              <a:rPr lang="en-US" dirty="0"/>
              <a:t>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2ED7B6E-930F-4121-A93C-549AFFF06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65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97"/>
    </mc:Choice>
    <mc:Fallback xmlns="">
      <p:transition spd="slow" advTm="64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D7059-2B26-4BC6-A4CE-F0EF3355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E7BC4-A7CD-4546-B1DF-05E611ED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Dereferencing of a non-information object returns RDF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BB3DA0-180B-4839-99DE-28AEFCDBF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71100"/>
              </p:ext>
            </p:extLst>
          </p:nvPr>
        </p:nvGraphicFramePr>
        <p:xfrm>
          <a:off x="838200" y="2538254"/>
          <a:ext cx="10515600" cy="292608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6911995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nl-NL"/>
                        <a:t>@prefix uk_cabinet: &lt;http://reference.data.gov.uk/id/department/&gt;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731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229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7112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org:hasUnit</a:t>
                      </a:r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dirty="0" err="1"/>
                        <a:t>uk_cabinet:cabinet-office-communications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794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org:OrganizationUnit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6758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 Communications"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529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org:hasPost</a:t>
                      </a: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dirty="0"/>
                        <a:t>uk_cabinet:post_246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515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uk_cabinet:post_246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"Deputy Director, Deputy Prime Minister's Spokesperson"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2135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4D7A9B-0644-40D3-8DB7-6385DAEEE8ED}"/>
              </a:ext>
            </a:extLst>
          </p:cNvPr>
          <p:cNvSpPr txBox="1"/>
          <p:nvPr/>
        </p:nvSpPr>
        <p:spPr>
          <a:xfrm>
            <a:off x="2314575" y="6176963"/>
            <a:ext cx="44575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SKOS: Simple Knowledge Organization System</a:t>
            </a:r>
          </a:p>
          <a:p>
            <a:r>
              <a:rPr lang="en-US" dirty="0">
                <a:solidFill>
                  <a:schemeClr val="accent1"/>
                </a:solidFill>
              </a:rPr>
              <a:t>ORG: Organization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4C6BE2-D946-403F-9230-E1CD21897E2C}"/>
              </a:ext>
            </a:extLst>
          </p:cNvPr>
          <p:cNvCxnSpPr/>
          <p:nvPr/>
        </p:nvCxnSpPr>
        <p:spPr>
          <a:xfrm>
            <a:off x="132080" y="2733040"/>
            <a:ext cx="70612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278F0D4-800F-4238-B3CB-0C68248C8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8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42"/>
    </mc:Choice>
    <mc:Fallback xmlns="">
      <p:transition spd="slow" advTm="44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D7059-2B26-4BC6-A4CE-F0EF3355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E7BC4-A7CD-4546-B1DF-05E611ED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Dereferencing of a non-information object returns RDF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BB3DA0-180B-4839-99DE-28AEFCDBFB20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538254"/>
          <a:ext cx="10515600" cy="292608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6911995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nl-NL"/>
                        <a:t>@prefix uk_cabinet: &lt;http://reference.data.gov.uk/id/department/&gt;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731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229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7112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org:hasUnit</a:t>
                      </a:r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dirty="0" err="1"/>
                        <a:t>uk_cabinet:cabinet-office-communications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794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org:OrganizationUnit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6758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 Communications"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529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org:hasPost</a:t>
                      </a: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dirty="0"/>
                        <a:t>uk_cabinet:post_246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515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uk_cabinet:post_246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"Deputy Director, Deputy Prime Minister's Spokesperson"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2135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4D7A9B-0644-40D3-8DB7-6385DAEEE8ED}"/>
              </a:ext>
            </a:extLst>
          </p:cNvPr>
          <p:cNvSpPr txBox="1"/>
          <p:nvPr/>
        </p:nvSpPr>
        <p:spPr>
          <a:xfrm>
            <a:off x="2314575" y="6176963"/>
            <a:ext cx="44575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SKOS: Simple Knowledge Organization System</a:t>
            </a:r>
          </a:p>
          <a:p>
            <a:r>
              <a:rPr lang="en-US" dirty="0">
                <a:solidFill>
                  <a:schemeClr val="accent1"/>
                </a:solidFill>
              </a:rPr>
              <a:t>ORG: Organization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2E5C938-9157-46C8-8F09-920AC4946B6A}"/>
              </a:ext>
            </a:extLst>
          </p:cNvPr>
          <p:cNvCxnSpPr/>
          <p:nvPr/>
        </p:nvCxnSpPr>
        <p:spPr>
          <a:xfrm>
            <a:off x="132080" y="3098800"/>
            <a:ext cx="70612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57A1E71-EC14-416F-AF13-FE57DC8E4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7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05"/>
    </mc:Choice>
    <mc:Fallback xmlns="">
      <p:transition spd="slow" advTm="25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D7059-2B26-4BC6-A4CE-F0EF3355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E7BC4-A7CD-4546-B1DF-05E611ED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Dereferencing of a non-information object returns RDF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BB3DA0-180B-4839-99DE-28AEFCDBF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199008"/>
              </p:ext>
            </p:extLst>
          </p:nvPr>
        </p:nvGraphicFramePr>
        <p:xfrm>
          <a:off x="838200" y="2538254"/>
          <a:ext cx="10515600" cy="292608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6911995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nl-NL"/>
                        <a:t>@prefix uk_cabinet: &lt;http://reference.data.gov.uk/id/department/&gt;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731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229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7112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uk_cabinet:co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org:hasUnit</a:t>
                      </a: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dirty="0" err="1"/>
                        <a:t>uk_cabinet:cabinet-office-communications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794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rdf:type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org:OrganizationUnit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6758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"Cabinet Office Communications"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529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uk_cabinet:cabinet-office-communications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</a:rPr>
                        <a:t>org:hasPost</a:t>
                      </a: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dirty="0"/>
                        <a:t>uk_cabinet:post_246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9515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uk_cabinet:post_246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skos:prefLabel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/>
                        <a:t>"Deputy Director, Deputy Prime Minister's Spokesperson"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2135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4D7A9B-0644-40D3-8DB7-6385DAEEE8ED}"/>
              </a:ext>
            </a:extLst>
          </p:cNvPr>
          <p:cNvSpPr txBox="1"/>
          <p:nvPr/>
        </p:nvSpPr>
        <p:spPr>
          <a:xfrm>
            <a:off x="2314575" y="6176963"/>
            <a:ext cx="44575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SKOS: Simple Knowledge Organization System</a:t>
            </a:r>
          </a:p>
          <a:p>
            <a:r>
              <a:rPr lang="en-US" dirty="0">
                <a:solidFill>
                  <a:schemeClr val="accent1"/>
                </a:solidFill>
              </a:rPr>
              <a:t>ORG: Organization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FC476A-E43C-46F4-827C-D88665DD9D43}"/>
              </a:ext>
            </a:extLst>
          </p:cNvPr>
          <p:cNvCxnSpPr/>
          <p:nvPr/>
        </p:nvCxnSpPr>
        <p:spPr>
          <a:xfrm>
            <a:off x="132080" y="3429000"/>
            <a:ext cx="70612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4DD9F8C-BFF2-4C68-A49C-A9DACEC58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5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46"/>
    </mc:Choice>
    <mc:Fallback xmlns="">
      <p:transition spd="slow" advTm="54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creating a new vocabulary becomes necessary, ensure that </a:t>
            </a:r>
          </a:p>
          <a:p>
            <a:pPr lvl="1"/>
            <a:r>
              <a:rPr lang="en-US" dirty="0"/>
              <a:t>it is documented</a:t>
            </a:r>
          </a:p>
          <a:p>
            <a:pPr lvl="1"/>
            <a:r>
              <a:rPr lang="en-US" dirty="0"/>
              <a:t>It is self-describing</a:t>
            </a:r>
          </a:p>
          <a:p>
            <a:pPr lvl="1"/>
            <a:r>
              <a:rPr lang="en-US" dirty="0"/>
              <a:t>versioning policy</a:t>
            </a:r>
          </a:p>
          <a:p>
            <a:pPr lvl="1"/>
            <a:r>
              <a:rPr lang="en-US" dirty="0"/>
              <a:t>it is defined in multiple languages</a:t>
            </a:r>
          </a:p>
          <a:p>
            <a:pPr lvl="1"/>
            <a:r>
              <a:rPr lang="en-US" dirty="0"/>
              <a:t>it is published by a trusted sources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B42E87-671F-4347-AB8A-4DB0FBDFC3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91"/>
    </mc:Choice>
    <mc:Fallback xmlns="">
      <p:transition spd="slow" advTm="98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useful Information in RDF / SPARQL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creating a new vocabulary becomes necessary, ensure that </a:t>
            </a:r>
          </a:p>
          <a:p>
            <a:pPr lvl="1"/>
            <a:r>
              <a:rPr lang="en-US" dirty="0"/>
              <a:t>it is documented</a:t>
            </a:r>
          </a:p>
          <a:p>
            <a:pPr lvl="1"/>
            <a:r>
              <a:rPr lang="en-US" dirty="0"/>
              <a:t>It is self-describing</a:t>
            </a:r>
          </a:p>
          <a:p>
            <a:pPr lvl="2"/>
            <a:r>
              <a:rPr lang="en-US" dirty="0"/>
              <a:t>Information about the schema is available within the data itself</a:t>
            </a:r>
          </a:p>
          <a:p>
            <a:pPr lvl="1"/>
            <a:r>
              <a:rPr lang="en-US" dirty="0"/>
              <a:t>versioning policy</a:t>
            </a:r>
          </a:p>
          <a:p>
            <a:pPr lvl="1"/>
            <a:r>
              <a:rPr lang="en-US" dirty="0"/>
              <a:t>it is defined in multiple languages</a:t>
            </a:r>
          </a:p>
          <a:p>
            <a:pPr lvl="1"/>
            <a:r>
              <a:rPr lang="en-US" dirty="0"/>
              <a:t>it is published by a trusted sources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63D68AA-ECB0-4DED-B63C-B76EB3E16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7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9"/>
    </mc:Choice>
    <mc:Fallback xmlns="">
      <p:transition spd="slow" advTm="2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Links to Other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 Links</a:t>
            </a:r>
          </a:p>
          <a:p>
            <a:r>
              <a:rPr lang="en-US" dirty="0"/>
              <a:t>Identity Links</a:t>
            </a:r>
          </a:p>
          <a:p>
            <a:r>
              <a:rPr lang="en-US" dirty="0"/>
              <a:t>Vocabulary Links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74CB8C-62E2-4C23-A3B7-B1A4B6C12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1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50"/>
    </mc:Choice>
    <mc:Fallback xmlns="">
      <p:transition spd="slow" advTm="21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Links to Other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 Links</a:t>
            </a:r>
          </a:p>
          <a:p>
            <a:pPr lvl="1"/>
            <a:r>
              <a:rPr lang="en-US" dirty="0"/>
              <a:t>Relate object in one dataset to an object in another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037299-C2D0-4BF8-BF11-B5CCED8CA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547520"/>
              </p:ext>
            </p:extLst>
          </p:nvPr>
        </p:nvGraphicFramePr>
        <p:xfrm>
          <a:off x="1508760" y="3677920"/>
          <a:ext cx="8911590" cy="1097280"/>
        </p:xfrm>
        <a:graphic>
          <a:graphicData uri="http://schemas.openxmlformats.org/drawingml/2006/table">
            <a:tbl>
              <a:tblPr/>
              <a:tblGrid>
                <a:gridCol w="8911590">
                  <a:extLst>
                    <a:ext uri="{9D8B030D-6E8A-4147-A177-3AD203B41FA5}">
                      <a16:colId xmlns:a16="http://schemas.microsoft.com/office/drawing/2014/main" val="7770806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@prefix big: &lt;http://biglynx.co.uk/people/&gt;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83024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@prefix </a:t>
                      </a:r>
                      <a:r>
                        <a:rPr lang="en-US" dirty="0" err="1"/>
                        <a:t>dbpedia</a:t>
                      </a:r>
                      <a:r>
                        <a:rPr lang="en-US" dirty="0"/>
                        <a:t>: &lt;http://dbpedia.org/resource/&gt;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90914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big:dave-smith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foaf:based_near</a:t>
                      </a:r>
                      <a:r>
                        <a:rPr 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dbpedia:Birmingham</a:t>
                      </a:r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1026088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8DA4793-3B04-4868-B534-77CE9E5284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29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34"/>
    </mc:Choice>
    <mc:Fallback xmlns="">
      <p:transition spd="slow" advTm="57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2F892-50DE-4E0E-A9E9-70CF9E7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016B2-E9E1-467D-9751-05C9BF436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Design of an RDF Graph</a:t>
            </a:r>
          </a:p>
          <a:p>
            <a:r>
              <a:rPr lang="en-US" dirty="0"/>
              <a:t>Design of a Property Graph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86E1A5A-2A98-4D59-A5E8-B94F339684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19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8"/>
    </mc:Choice>
    <mc:Fallback xmlns="">
      <p:transition spd="slow" advTm="22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Links to Other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Identity Links</a:t>
            </a:r>
          </a:p>
          <a:p>
            <a:pPr lvl="1"/>
            <a:r>
              <a:rPr lang="en-US" dirty="0"/>
              <a:t>Equate objects in one dataset to objects in another dataset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0F6328-B7D0-4990-9E3E-A758CA090D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13809"/>
              </p:ext>
            </p:extLst>
          </p:nvPr>
        </p:nvGraphicFramePr>
        <p:xfrm>
          <a:off x="3550920" y="3269774"/>
          <a:ext cx="5257800" cy="146304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1715844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@prefix ds: &lt;http://www.dave-smith.eg.uk&gt;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588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@prefix owl: &lt;http://www.w3.org/2002/07/owl&gt;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111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@prefix big: &lt;http://biglynx.co.uk/people/&gt;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45549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ds:me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</a:rPr>
                        <a:t>owl:sameAs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big:dave-smith</a:t>
                      </a:r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2971558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D6A40A4-9009-4E9A-8C46-FCDD2D8B05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2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229"/>
    </mc:Choice>
    <mc:Fallback xmlns="">
      <p:transition spd="slow" advTm="43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Links to Other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Vocabulary Links</a:t>
            </a:r>
          </a:p>
          <a:p>
            <a:pPr lvl="1"/>
            <a:r>
              <a:rPr lang="en-US" dirty="0"/>
              <a:t>Links from the data to the definition of terms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5A86772-8361-443D-BD97-239F88874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529408"/>
              </p:ext>
            </p:extLst>
          </p:nvPr>
        </p:nvGraphicFramePr>
        <p:xfrm>
          <a:off x="838200" y="3498374"/>
          <a:ext cx="9575800" cy="731520"/>
        </p:xfrm>
        <a:graphic>
          <a:graphicData uri="http://schemas.openxmlformats.org/drawingml/2006/table">
            <a:tbl>
              <a:tblPr/>
              <a:tblGrid>
                <a:gridCol w="9575800">
                  <a:extLst>
                    <a:ext uri="{9D8B030D-6E8A-4147-A177-3AD203B41FA5}">
                      <a16:colId xmlns:a16="http://schemas.microsoft.com/office/drawing/2014/main" val="23442895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0" dirty="0"/>
                        <a:t>@prefix </a:t>
                      </a:r>
                      <a:r>
                        <a:rPr lang="en-US" b="0" dirty="0" err="1"/>
                        <a:t>dbpedia</a:t>
                      </a:r>
                      <a:r>
                        <a:rPr lang="en-US" b="0" dirty="0"/>
                        <a:t>: &lt;http://dbpedia.org/ontology/&gt;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7490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C00000"/>
                          </a:solidFill>
                        </a:rPr>
                        <a:t>big:SmallMediumEnterprise</a:t>
                      </a:r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</a:rPr>
                        <a:t>rdfs:subClassOf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dbpedia:Company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712243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68EC4C3-73B7-4FA2-AD59-15DAEB210ACB}"/>
              </a:ext>
            </a:extLst>
          </p:cNvPr>
          <p:cNvSpPr/>
          <p:nvPr/>
        </p:nvSpPr>
        <p:spPr>
          <a:xfrm>
            <a:off x="838200" y="3174960"/>
            <a:ext cx="4291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@prefix big: &lt;http://biglynx.co.uk/people/&gt;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181D601-C0E4-441E-A5F1-F25CF721E1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3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89"/>
    </mc:Choice>
    <mc:Fallback xmlns="">
      <p:transition spd="slow" advTm="41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an RDF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 Data Principles</a:t>
            </a:r>
          </a:p>
          <a:p>
            <a:pPr lvl="1"/>
            <a:r>
              <a:rPr lang="en-US" dirty="0"/>
              <a:t>Use URIs as names of things</a:t>
            </a:r>
          </a:p>
          <a:p>
            <a:pPr lvl="1"/>
            <a:r>
              <a:rPr lang="en-US" dirty="0"/>
              <a:t>Use HTTP URIs so that people can look up those names</a:t>
            </a:r>
          </a:p>
          <a:p>
            <a:pPr lvl="1"/>
            <a:r>
              <a:rPr lang="en-US" dirty="0"/>
              <a:t>Whenever someone looks up a URI provide useful information using standards RDF and SPARQL</a:t>
            </a:r>
          </a:p>
          <a:p>
            <a:pPr lvl="1"/>
            <a:r>
              <a:rPr lang="en-US" dirty="0"/>
              <a:t>Include links to other things so that people can discover new things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3A13C8-675F-4903-AB30-FBCF6195B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6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8"/>
    </mc:Choice>
    <mc:Fallback xmlns="">
      <p:transition spd="slow" advTm="44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2F892-50DE-4E0E-A9E9-70CF9E7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016B2-E9E1-467D-9751-05C9BF436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Design of an RDF Graph</a:t>
            </a:r>
          </a:p>
          <a:p>
            <a:r>
              <a:rPr lang="en-US" dirty="0">
                <a:solidFill>
                  <a:srgbClr val="FF0000"/>
                </a:solidFill>
              </a:rPr>
              <a:t>Design of a Property Graph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E6ACEE1-A90B-4852-86C5-5E0A3B54AE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4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8"/>
    </mc:Choice>
    <mc:Fallback xmlns="">
      <p:transition spd="slow" advTm="5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a Property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  <a:p>
            <a:r>
              <a:rPr lang="en-US" dirty="0"/>
              <a:t>When to introduce relationships</a:t>
            </a:r>
          </a:p>
          <a:p>
            <a:r>
              <a:rPr lang="en-US" dirty="0"/>
              <a:t>When to introduce relationship properties</a:t>
            </a:r>
          </a:p>
          <a:p>
            <a:r>
              <a:rPr lang="en-US" dirty="0"/>
              <a:t>How to handle non-binary relationships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F7D32C-1E44-4B51-87F3-8AAE4C6FFF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86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77"/>
    </mc:Choice>
    <mc:Fallback xmlns="">
      <p:transition spd="slow" advTm="22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usually represent entities in a domain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EEDAB9-C157-4C41-B66A-430926714220}"/>
              </a:ext>
            </a:extLst>
          </p:cNvPr>
          <p:cNvSpPr/>
          <p:nvPr/>
        </p:nvSpPr>
        <p:spPr>
          <a:xfrm>
            <a:off x="2876550" y="3210561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D7725-F252-42ED-93AA-1FB1CD4CF2DD}"/>
              </a:ext>
            </a:extLst>
          </p:cNvPr>
          <p:cNvSpPr/>
          <p:nvPr/>
        </p:nvSpPr>
        <p:spPr>
          <a:xfrm>
            <a:off x="7306310" y="319040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4C2062-AA16-40D1-816F-FC1F80FB7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0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47"/>
    </mc:Choice>
    <mc:Fallback xmlns="">
      <p:transition spd="slow" advTm="29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usually represent entities in a domain</a:t>
            </a:r>
          </a:p>
          <a:p>
            <a:pPr lvl="1"/>
            <a:r>
              <a:rPr lang="en-US" dirty="0"/>
              <a:t>How to represent gender?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EEDAB9-C157-4C41-B66A-430926714220}"/>
              </a:ext>
            </a:extLst>
          </p:cNvPr>
          <p:cNvSpPr/>
          <p:nvPr/>
        </p:nvSpPr>
        <p:spPr>
          <a:xfrm>
            <a:off x="2876550" y="3210561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D7725-F252-42ED-93AA-1FB1CD4CF2DD}"/>
              </a:ext>
            </a:extLst>
          </p:cNvPr>
          <p:cNvSpPr/>
          <p:nvPr/>
        </p:nvSpPr>
        <p:spPr>
          <a:xfrm>
            <a:off x="7306310" y="319040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AC5843-E37F-478F-8F4D-C6F1BDCAC2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4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92"/>
    </mc:Choice>
    <mc:Fallback xmlns="">
      <p:transition spd="slow" advTm="20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usually represent entities in a domain</a:t>
            </a:r>
          </a:p>
          <a:p>
            <a:pPr lvl="1"/>
            <a:r>
              <a:rPr lang="en-US" dirty="0"/>
              <a:t>How to represent gender?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EEDAB9-C157-4C41-B66A-430926714220}"/>
              </a:ext>
            </a:extLst>
          </p:cNvPr>
          <p:cNvSpPr/>
          <p:nvPr/>
        </p:nvSpPr>
        <p:spPr>
          <a:xfrm>
            <a:off x="509270" y="311928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D7725-F252-42ED-93AA-1FB1CD4CF2DD}"/>
              </a:ext>
            </a:extLst>
          </p:cNvPr>
          <p:cNvSpPr/>
          <p:nvPr/>
        </p:nvSpPr>
        <p:spPr>
          <a:xfrm>
            <a:off x="509270" y="501967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:Female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8DD20-A7CE-4B5B-B84D-B6DFADB4CA36}"/>
              </a:ext>
            </a:extLst>
          </p:cNvPr>
          <p:cNvSpPr txBox="1"/>
          <p:nvPr/>
        </p:nvSpPr>
        <p:spPr>
          <a:xfrm>
            <a:off x="6197600" y="3199042"/>
            <a:ext cx="460158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Introduce a new Label</a:t>
            </a:r>
          </a:p>
          <a:p>
            <a:endParaRPr lang="en-US" sz="2400" dirty="0"/>
          </a:p>
          <a:p>
            <a:r>
              <a:rPr lang="en-US" sz="2400" dirty="0"/>
              <a:t>Labels are like classes</a:t>
            </a:r>
          </a:p>
          <a:p>
            <a:endParaRPr lang="en-US" sz="2400" dirty="0"/>
          </a:p>
          <a:p>
            <a:r>
              <a:rPr lang="en-US" sz="2400" dirty="0"/>
              <a:t>Labels should be natural</a:t>
            </a:r>
          </a:p>
          <a:p>
            <a:endParaRPr lang="en-US" sz="2400" dirty="0"/>
          </a:p>
          <a:p>
            <a:r>
              <a:rPr lang="en-US" sz="2400" dirty="0"/>
              <a:t>Labels should not change with time</a:t>
            </a:r>
          </a:p>
          <a:p>
            <a:endParaRPr lang="en-US" sz="2400" dirty="0"/>
          </a:p>
          <a:p>
            <a:r>
              <a:rPr lang="en-US" sz="2400" dirty="0"/>
              <a:t>Could benefit from indexing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139C613-2B63-4DD1-AAAD-FF528ABA36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64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29"/>
    </mc:Choice>
    <mc:Fallback xmlns="">
      <p:transition spd="slow" advTm="89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usually represent entities in a domain</a:t>
            </a:r>
          </a:p>
          <a:p>
            <a:pPr lvl="1"/>
            <a:r>
              <a:rPr lang="en-US" dirty="0"/>
              <a:t>How to represent gender?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EEDAB9-C157-4C41-B66A-430926714220}"/>
              </a:ext>
            </a:extLst>
          </p:cNvPr>
          <p:cNvSpPr/>
          <p:nvPr/>
        </p:nvSpPr>
        <p:spPr>
          <a:xfrm>
            <a:off x="509270" y="311928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D7725-F252-42ED-93AA-1FB1CD4CF2DD}"/>
              </a:ext>
            </a:extLst>
          </p:cNvPr>
          <p:cNvSpPr/>
          <p:nvPr/>
        </p:nvSpPr>
        <p:spPr>
          <a:xfrm>
            <a:off x="509270" y="501967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:Female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17F4DA-86D6-456E-97BC-7D5BBBFC3810}"/>
              </a:ext>
            </a:extLst>
          </p:cNvPr>
          <p:cNvSpPr/>
          <p:nvPr/>
        </p:nvSpPr>
        <p:spPr>
          <a:xfrm>
            <a:off x="3415030" y="317389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412385-27F9-482D-8BA1-C47765EA27DE}"/>
              </a:ext>
            </a:extLst>
          </p:cNvPr>
          <p:cNvSpPr/>
          <p:nvPr/>
        </p:nvSpPr>
        <p:spPr>
          <a:xfrm>
            <a:off x="3415030" y="507428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A2CED7-0D17-4E04-82CB-6B13199CABA2}"/>
              </a:ext>
            </a:extLst>
          </p:cNvPr>
          <p:cNvSpPr txBox="1"/>
          <p:nvPr/>
        </p:nvSpPr>
        <p:spPr>
          <a:xfrm>
            <a:off x="3484180" y="4769843"/>
            <a:ext cx="1605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gender=female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AF5DB6-20AF-4891-8BB0-BB1362494979}"/>
              </a:ext>
            </a:extLst>
          </p:cNvPr>
          <p:cNvSpPr txBox="1"/>
          <p:nvPr/>
        </p:nvSpPr>
        <p:spPr>
          <a:xfrm>
            <a:off x="3484180" y="2837003"/>
            <a:ext cx="142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gender=male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41B590-84EC-409E-AC9B-6E6DDDC332C0}"/>
              </a:ext>
            </a:extLst>
          </p:cNvPr>
          <p:cNvSpPr txBox="1"/>
          <p:nvPr/>
        </p:nvSpPr>
        <p:spPr>
          <a:xfrm>
            <a:off x="6197600" y="3199042"/>
            <a:ext cx="49060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Introduce a new node property</a:t>
            </a:r>
          </a:p>
          <a:p>
            <a:endParaRPr lang="en-US" sz="2400" dirty="0"/>
          </a:p>
          <a:p>
            <a:r>
              <a:rPr lang="en-US" sz="2400" dirty="0"/>
              <a:t>Property should not change with time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A2A5D09E-1F73-4CEF-9912-F3854806A7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4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876"/>
    </mc:Choice>
    <mc:Fallback xmlns="">
      <p:transition spd="slow" advTm="54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Nodes, Labels and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usually represent entities in a domain</a:t>
            </a:r>
          </a:p>
          <a:p>
            <a:pPr lvl="1"/>
            <a:r>
              <a:rPr lang="en-US" dirty="0"/>
              <a:t>How to represent gender?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EEDAB9-C157-4C41-B66A-430926714220}"/>
              </a:ext>
            </a:extLst>
          </p:cNvPr>
          <p:cNvSpPr/>
          <p:nvPr/>
        </p:nvSpPr>
        <p:spPr>
          <a:xfrm>
            <a:off x="509270" y="311928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D7725-F252-42ED-93AA-1FB1CD4CF2DD}"/>
              </a:ext>
            </a:extLst>
          </p:cNvPr>
          <p:cNvSpPr/>
          <p:nvPr/>
        </p:nvSpPr>
        <p:spPr>
          <a:xfrm>
            <a:off x="509270" y="501967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:Female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17F4DA-86D6-456E-97BC-7D5BBBFC3810}"/>
              </a:ext>
            </a:extLst>
          </p:cNvPr>
          <p:cNvSpPr/>
          <p:nvPr/>
        </p:nvSpPr>
        <p:spPr>
          <a:xfrm>
            <a:off x="3415030" y="317389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412385-27F9-482D-8BA1-C47765EA27DE}"/>
              </a:ext>
            </a:extLst>
          </p:cNvPr>
          <p:cNvSpPr/>
          <p:nvPr/>
        </p:nvSpPr>
        <p:spPr>
          <a:xfrm>
            <a:off x="3415030" y="507428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A2CED7-0D17-4E04-82CB-6B13199CABA2}"/>
              </a:ext>
            </a:extLst>
          </p:cNvPr>
          <p:cNvSpPr txBox="1"/>
          <p:nvPr/>
        </p:nvSpPr>
        <p:spPr>
          <a:xfrm>
            <a:off x="3484180" y="4769843"/>
            <a:ext cx="1605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gender=female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AF5DB6-20AF-4891-8BB0-BB1362494979}"/>
              </a:ext>
            </a:extLst>
          </p:cNvPr>
          <p:cNvSpPr txBox="1"/>
          <p:nvPr/>
        </p:nvSpPr>
        <p:spPr>
          <a:xfrm>
            <a:off x="3484180" y="2837003"/>
            <a:ext cx="142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gender=male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E12F19E-D368-4613-8F6F-CD98C98EB536}"/>
              </a:ext>
            </a:extLst>
          </p:cNvPr>
          <p:cNvSpPr/>
          <p:nvPr/>
        </p:nvSpPr>
        <p:spPr>
          <a:xfrm>
            <a:off x="6320889" y="320633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05DE295-A45C-43B3-8C4C-1E3A3580CBCF}"/>
              </a:ext>
            </a:extLst>
          </p:cNvPr>
          <p:cNvSpPr/>
          <p:nvPr/>
        </p:nvSpPr>
        <p:spPr>
          <a:xfrm>
            <a:off x="6320889" y="510673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16A7D37-F35C-4B42-8AA6-9DBCC39A4A49}"/>
              </a:ext>
            </a:extLst>
          </p:cNvPr>
          <p:cNvSpPr/>
          <p:nvPr/>
        </p:nvSpPr>
        <p:spPr>
          <a:xfrm>
            <a:off x="9115720" y="320633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G1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4B66C8E-FA31-4088-B6DD-B15453A77647}"/>
              </a:ext>
            </a:extLst>
          </p:cNvPr>
          <p:cNvSpPr/>
          <p:nvPr/>
        </p:nvSpPr>
        <p:spPr>
          <a:xfrm>
            <a:off x="9115720" y="5106730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G2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6BA10E-49E7-4D81-A8F5-FC3894BA4DB4}"/>
              </a:ext>
            </a:extLst>
          </p:cNvPr>
          <p:cNvSpPr txBox="1"/>
          <p:nvPr/>
        </p:nvSpPr>
        <p:spPr>
          <a:xfrm>
            <a:off x="9184870" y="4802288"/>
            <a:ext cx="147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name=female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61C871-15B8-47F4-A326-993E620810BD}"/>
              </a:ext>
            </a:extLst>
          </p:cNvPr>
          <p:cNvSpPr txBox="1"/>
          <p:nvPr/>
        </p:nvSpPr>
        <p:spPr>
          <a:xfrm>
            <a:off x="9184870" y="2869448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name=male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6CE304-B7A1-4D79-A48E-A39082CA7C73}"/>
              </a:ext>
            </a:extLst>
          </p:cNvPr>
          <p:cNvCxnSpPr>
            <a:stCxn id="10" idx="6"/>
            <a:endCxn id="20" idx="2"/>
          </p:cNvCxnSpPr>
          <p:nvPr/>
        </p:nvCxnSpPr>
        <p:spPr>
          <a:xfrm>
            <a:off x="7884259" y="3915630"/>
            <a:ext cx="12314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08837B-CFBE-40AD-8B87-CE845A8EB316}"/>
              </a:ext>
            </a:extLst>
          </p:cNvPr>
          <p:cNvCxnSpPr/>
          <p:nvPr/>
        </p:nvCxnSpPr>
        <p:spPr>
          <a:xfrm>
            <a:off x="7884259" y="5846030"/>
            <a:ext cx="12314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CCC8052-26EB-42D9-8649-D829670DA851}"/>
              </a:ext>
            </a:extLst>
          </p:cNvPr>
          <p:cNvSpPr txBox="1"/>
          <p:nvPr/>
        </p:nvSpPr>
        <p:spPr>
          <a:xfrm>
            <a:off x="7820173" y="3514450"/>
            <a:ext cx="128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has_gender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249515-0C98-4508-A0E8-306867C3A754}"/>
              </a:ext>
            </a:extLst>
          </p:cNvPr>
          <p:cNvSpPr txBox="1"/>
          <p:nvPr/>
        </p:nvSpPr>
        <p:spPr>
          <a:xfrm>
            <a:off x="7857986" y="5414248"/>
            <a:ext cx="128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has_gender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42AF96-6C25-477E-87C7-9AFFDBE551C5}"/>
              </a:ext>
            </a:extLst>
          </p:cNvPr>
          <p:cNvSpPr txBox="1"/>
          <p:nvPr/>
        </p:nvSpPr>
        <p:spPr>
          <a:xfrm>
            <a:off x="7852216" y="395478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since=d12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3A50CC-12A4-47C7-89FE-54D86A7D2587}"/>
              </a:ext>
            </a:extLst>
          </p:cNvPr>
          <p:cNvSpPr txBox="1"/>
          <p:nvPr/>
        </p:nvSpPr>
        <p:spPr>
          <a:xfrm>
            <a:off x="7884259" y="583601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since=d13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499FDE87-D9E1-4074-9299-870DBBA5D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1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713"/>
    </mc:Choice>
    <mc:Fallback xmlns="">
      <p:transition spd="slow" advTm="130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Knowledge Graph</a:t>
            </a:r>
          </a:p>
          <a:p>
            <a:pPr lvl="1"/>
            <a:r>
              <a:rPr lang="en-US" dirty="0"/>
              <a:t>Design of Schema</a:t>
            </a:r>
          </a:p>
          <a:p>
            <a:pPr lvl="1"/>
            <a:r>
              <a:rPr lang="en-US" dirty="0"/>
              <a:t>Populating the knowledge graph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FC235E8-5698-45B3-B1F9-EFBB85F517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9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49"/>
    </mc:Choice>
    <mc:Fallback xmlns="">
      <p:transition spd="slow" advTm="11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introduce a Relationship?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efficient access is required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F97570-34B8-4EBD-AF41-86392E8DEA2C}"/>
              </a:ext>
            </a:extLst>
          </p:cNvPr>
          <p:cNvSpPr/>
          <p:nvPr/>
        </p:nvSpPr>
        <p:spPr>
          <a:xfrm>
            <a:off x="1891030" y="298132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36B16F-10A6-41C6-BBA2-DAF0631422DB}"/>
              </a:ext>
            </a:extLst>
          </p:cNvPr>
          <p:cNvSpPr txBox="1"/>
          <p:nvPr/>
        </p:nvSpPr>
        <p:spPr>
          <a:xfrm>
            <a:off x="1960180" y="2676883"/>
            <a:ext cx="249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genre=action, superhero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50ACCC0-B9FD-4F28-9DDC-C4692D6568EB}"/>
              </a:ext>
            </a:extLst>
          </p:cNvPr>
          <p:cNvSpPr/>
          <p:nvPr/>
        </p:nvSpPr>
        <p:spPr>
          <a:xfrm>
            <a:off x="6369387" y="2316678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11205E-946C-4194-9E05-563D542C1FA0}"/>
              </a:ext>
            </a:extLst>
          </p:cNvPr>
          <p:cNvSpPr/>
          <p:nvPr/>
        </p:nvSpPr>
        <p:spPr>
          <a:xfrm>
            <a:off x="9164218" y="3097888"/>
            <a:ext cx="1737462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superhero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59BFAD-0285-48BE-8EEC-018B26C294E8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7935684" y="3015913"/>
            <a:ext cx="1228534" cy="7912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52985E-5070-4F29-909D-C0D39C77C77D}"/>
              </a:ext>
            </a:extLst>
          </p:cNvPr>
          <p:cNvSpPr txBox="1"/>
          <p:nvPr/>
        </p:nvSpPr>
        <p:spPr>
          <a:xfrm>
            <a:off x="8002128" y="323191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69AE70B-F2D7-4641-9DDD-2064BA0A7CD3}"/>
              </a:ext>
            </a:extLst>
          </p:cNvPr>
          <p:cNvSpPr/>
          <p:nvPr/>
        </p:nvSpPr>
        <p:spPr>
          <a:xfrm>
            <a:off x="9164218" y="1345763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action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4379BA-2927-4E4A-8076-8F479E2A0871}"/>
              </a:ext>
            </a:extLst>
          </p:cNvPr>
          <p:cNvCxnSpPr>
            <a:cxnSpLocks/>
            <a:stCxn id="6" idx="6"/>
            <a:endCxn id="12" idx="2"/>
          </p:cNvCxnSpPr>
          <p:nvPr/>
        </p:nvCxnSpPr>
        <p:spPr>
          <a:xfrm flipV="1">
            <a:off x="7932757" y="2055058"/>
            <a:ext cx="1231461" cy="9709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A6B9E4E-0C58-401A-AD87-1C868CB582D4}"/>
              </a:ext>
            </a:extLst>
          </p:cNvPr>
          <p:cNvSpPr txBox="1"/>
          <p:nvPr/>
        </p:nvSpPr>
        <p:spPr>
          <a:xfrm>
            <a:off x="8002128" y="219690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0521981D-0534-41AE-9FEF-798E9E86FC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6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04"/>
    </mc:Choice>
    <mc:Fallback xmlns="">
      <p:transition spd="slow" advTm="29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introduce a Relationship?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efficient access is required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F97570-34B8-4EBD-AF41-86392E8DEA2C}"/>
              </a:ext>
            </a:extLst>
          </p:cNvPr>
          <p:cNvSpPr/>
          <p:nvPr/>
        </p:nvSpPr>
        <p:spPr>
          <a:xfrm>
            <a:off x="1891030" y="298132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36B16F-10A6-41C6-BBA2-DAF0631422DB}"/>
              </a:ext>
            </a:extLst>
          </p:cNvPr>
          <p:cNvSpPr txBox="1"/>
          <p:nvPr/>
        </p:nvSpPr>
        <p:spPr>
          <a:xfrm>
            <a:off x="1960180" y="2676883"/>
            <a:ext cx="249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genre=action, superhero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50ACCC0-B9FD-4F28-9DDC-C4692D6568EB}"/>
              </a:ext>
            </a:extLst>
          </p:cNvPr>
          <p:cNvSpPr/>
          <p:nvPr/>
        </p:nvSpPr>
        <p:spPr>
          <a:xfrm>
            <a:off x="6369387" y="2316678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11205E-946C-4194-9E05-563D542C1FA0}"/>
              </a:ext>
            </a:extLst>
          </p:cNvPr>
          <p:cNvSpPr/>
          <p:nvPr/>
        </p:nvSpPr>
        <p:spPr>
          <a:xfrm>
            <a:off x="9164218" y="3097888"/>
            <a:ext cx="1737462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superhero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59BFAD-0285-48BE-8EEC-018B26C294E8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7935684" y="3015913"/>
            <a:ext cx="1228534" cy="7912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52985E-5070-4F29-909D-C0D39C77C77D}"/>
              </a:ext>
            </a:extLst>
          </p:cNvPr>
          <p:cNvSpPr txBox="1"/>
          <p:nvPr/>
        </p:nvSpPr>
        <p:spPr>
          <a:xfrm>
            <a:off x="8002128" y="323191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69AE70B-F2D7-4641-9DDD-2064BA0A7CD3}"/>
              </a:ext>
            </a:extLst>
          </p:cNvPr>
          <p:cNvSpPr/>
          <p:nvPr/>
        </p:nvSpPr>
        <p:spPr>
          <a:xfrm>
            <a:off x="9164218" y="1345763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action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4379BA-2927-4E4A-8076-8F479E2A0871}"/>
              </a:ext>
            </a:extLst>
          </p:cNvPr>
          <p:cNvCxnSpPr>
            <a:cxnSpLocks/>
            <a:stCxn id="6" idx="6"/>
            <a:endCxn id="12" idx="2"/>
          </p:cNvCxnSpPr>
          <p:nvPr/>
        </p:nvCxnSpPr>
        <p:spPr>
          <a:xfrm flipV="1">
            <a:off x="7932757" y="2055058"/>
            <a:ext cx="1231461" cy="9709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A6B9E4E-0C58-401A-AD87-1C868CB582D4}"/>
              </a:ext>
            </a:extLst>
          </p:cNvPr>
          <p:cNvSpPr txBox="1"/>
          <p:nvPr/>
        </p:nvSpPr>
        <p:spPr>
          <a:xfrm>
            <a:off x="8002128" y="219690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DC97A1F-2558-4924-BC59-149A1DCF4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206888"/>
              </p:ext>
            </p:extLst>
          </p:nvPr>
        </p:nvGraphicFramePr>
        <p:xfrm>
          <a:off x="132056" y="4704357"/>
          <a:ext cx="5491480" cy="2011680"/>
        </p:xfrm>
        <a:graphic>
          <a:graphicData uri="http://schemas.openxmlformats.org/drawingml/2006/table">
            <a:tbl>
              <a:tblPr/>
              <a:tblGrid>
                <a:gridCol w="5491480">
                  <a:extLst>
                    <a:ext uri="{9D8B030D-6E8A-4147-A177-3AD203B41FA5}">
                      <a16:colId xmlns:a16="http://schemas.microsoft.com/office/drawing/2014/main" val="4783069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Find movies that have genres in common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MATCH (m1:Movie), (m2:Movie)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443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WHERE any(x IN m1.genre WHERE x IN m2.genre)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6111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AND m1 &lt;&gt;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21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RETURN m1,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044450"/>
                  </a:ext>
                </a:extLst>
              </a:tr>
            </a:tbl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17BBE4E-00B2-4400-932A-718A02E7CC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5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79"/>
    </mc:Choice>
    <mc:Fallback>
      <p:transition spd="slow" advTm="46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introduce a Relationship?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efficient access is required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F97570-34B8-4EBD-AF41-86392E8DEA2C}"/>
              </a:ext>
            </a:extLst>
          </p:cNvPr>
          <p:cNvSpPr/>
          <p:nvPr/>
        </p:nvSpPr>
        <p:spPr>
          <a:xfrm>
            <a:off x="1891030" y="298132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36B16F-10A6-41C6-BBA2-DAF0631422DB}"/>
              </a:ext>
            </a:extLst>
          </p:cNvPr>
          <p:cNvSpPr txBox="1"/>
          <p:nvPr/>
        </p:nvSpPr>
        <p:spPr>
          <a:xfrm>
            <a:off x="1960180" y="2676883"/>
            <a:ext cx="2493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genre=action, superhero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50ACCC0-B9FD-4F28-9DDC-C4692D6568EB}"/>
              </a:ext>
            </a:extLst>
          </p:cNvPr>
          <p:cNvSpPr/>
          <p:nvPr/>
        </p:nvSpPr>
        <p:spPr>
          <a:xfrm>
            <a:off x="6369387" y="2316678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:Movie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Iron Man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11205E-946C-4194-9E05-563D542C1FA0}"/>
              </a:ext>
            </a:extLst>
          </p:cNvPr>
          <p:cNvSpPr/>
          <p:nvPr/>
        </p:nvSpPr>
        <p:spPr>
          <a:xfrm>
            <a:off x="9164218" y="3097888"/>
            <a:ext cx="1737462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superhero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59BFAD-0285-48BE-8EEC-018B26C294E8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7935684" y="3015913"/>
            <a:ext cx="1228534" cy="7912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52985E-5070-4F29-909D-C0D39C77C77D}"/>
              </a:ext>
            </a:extLst>
          </p:cNvPr>
          <p:cNvSpPr txBox="1"/>
          <p:nvPr/>
        </p:nvSpPr>
        <p:spPr>
          <a:xfrm>
            <a:off x="8002128" y="323191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69AE70B-F2D7-4641-9DDD-2064BA0A7CD3}"/>
              </a:ext>
            </a:extLst>
          </p:cNvPr>
          <p:cNvSpPr/>
          <p:nvPr/>
        </p:nvSpPr>
        <p:spPr>
          <a:xfrm>
            <a:off x="9164218" y="1345763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action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4379BA-2927-4E4A-8076-8F479E2A0871}"/>
              </a:ext>
            </a:extLst>
          </p:cNvPr>
          <p:cNvCxnSpPr>
            <a:cxnSpLocks/>
            <a:stCxn id="6" idx="6"/>
            <a:endCxn id="12" idx="2"/>
          </p:cNvCxnSpPr>
          <p:nvPr/>
        </p:nvCxnSpPr>
        <p:spPr>
          <a:xfrm flipV="1">
            <a:off x="7932757" y="2055058"/>
            <a:ext cx="1231461" cy="9709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A6B9E4E-0C58-401A-AD87-1C868CB582D4}"/>
              </a:ext>
            </a:extLst>
          </p:cNvPr>
          <p:cNvSpPr txBox="1"/>
          <p:nvPr/>
        </p:nvSpPr>
        <p:spPr>
          <a:xfrm>
            <a:off x="8002128" y="2196902"/>
            <a:ext cx="1159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has_genre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DC97A1F-2558-4924-BC59-149A1DCF457B}"/>
              </a:ext>
            </a:extLst>
          </p:cNvPr>
          <p:cNvGraphicFramePr>
            <a:graphicFrameLocks noGrp="1"/>
          </p:cNvGraphicFramePr>
          <p:nvPr/>
        </p:nvGraphicFramePr>
        <p:xfrm>
          <a:off x="132056" y="4704357"/>
          <a:ext cx="5491480" cy="2011680"/>
        </p:xfrm>
        <a:graphic>
          <a:graphicData uri="http://schemas.openxmlformats.org/drawingml/2006/table">
            <a:tbl>
              <a:tblPr/>
              <a:tblGrid>
                <a:gridCol w="5491480">
                  <a:extLst>
                    <a:ext uri="{9D8B030D-6E8A-4147-A177-3AD203B41FA5}">
                      <a16:colId xmlns:a16="http://schemas.microsoft.com/office/drawing/2014/main" val="4783069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Find movies that have genres in common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MATCH (m1:Movie), (m2:Movie)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443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WHERE any(x IN m1.genre WHERE x IN m2.genre)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6111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AND m1 &lt;&gt;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2174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RETURN m1,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04445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8A55271-503C-43C7-8A98-DE7B7019F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856057"/>
              </p:ext>
            </p:extLst>
          </p:nvPr>
        </p:nvGraphicFramePr>
        <p:xfrm>
          <a:off x="6096000" y="5203250"/>
          <a:ext cx="5141893" cy="1463040"/>
        </p:xfrm>
        <a:graphic>
          <a:graphicData uri="http://schemas.openxmlformats.org/drawingml/2006/table">
            <a:tbl>
              <a:tblPr/>
              <a:tblGrid>
                <a:gridCol w="5141893">
                  <a:extLst>
                    <a:ext uri="{9D8B030D-6E8A-4147-A177-3AD203B41FA5}">
                      <a16:colId xmlns:a16="http://schemas.microsoft.com/office/drawing/2014/main" val="9772311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MATCH (m1:Movie)-[:</a:t>
                      </a:r>
                      <a:r>
                        <a:rPr lang="en-US" dirty="0" err="1"/>
                        <a:t>has_genre</a:t>
                      </a:r>
                      <a:r>
                        <a:rPr lang="en-US" dirty="0"/>
                        <a:t>]-&gt;(</a:t>
                      </a:r>
                      <a:r>
                        <a:rPr lang="en-US" dirty="0" err="1"/>
                        <a:t>g:Genre</a:t>
                      </a:r>
                      <a:r>
                        <a:rPr lang="en-US" dirty="0"/>
                        <a:t>),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733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              (m2:Movie)-[:</a:t>
                      </a:r>
                      <a:r>
                        <a:rPr lang="en-US" dirty="0" err="1"/>
                        <a:t>has_genre</a:t>
                      </a:r>
                      <a:r>
                        <a:rPr lang="en-US" dirty="0"/>
                        <a:t>]-&gt;(g)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0234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WHERE m1 &lt;&gt;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3142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RETURN m1, m2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273169"/>
                  </a:ext>
                </a:extLst>
              </a:tr>
            </a:tbl>
          </a:graphicData>
        </a:graphic>
      </p:graphicFrame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94F1F934-9E9B-4A09-A3F0-630085798B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73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38"/>
    </mc:Choice>
    <mc:Fallback>
      <p:transition spd="slow" advTm="81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Introduce a Relationship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use cases for relationship properties</a:t>
            </a:r>
          </a:p>
          <a:p>
            <a:pPr lvl="1"/>
            <a:r>
              <a:rPr lang="en-US" dirty="0"/>
              <a:t>Time varying relationships</a:t>
            </a:r>
          </a:p>
          <a:p>
            <a:pPr lvl="1"/>
            <a:r>
              <a:rPr lang="en-US" dirty="0"/>
              <a:t>Provenance </a:t>
            </a:r>
          </a:p>
          <a:p>
            <a:pPr lvl="1"/>
            <a:r>
              <a:rPr lang="en-US" dirty="0"/>
              <a:t>Confidence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3C4963-8D45-41A0-9B4D-A2D88F5DF1DA}"/>
              </a:ext>
            </a:extLst>
          </p:cNvPr>
          <p:cNvSpPr/>
          <p:nvPr/>
        </p:nvSpPr>
        <p:spPr>
          <a:xfrm>
            <a:off x="3354169" y="447633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:Person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4418F02-37C3-455A-A5BA-1CF87AD3B92C}"/>
              </a:ext>
            </a:extLst>
          </p:cNvPr>
          <p:cNvSpPr/>
          <p:nvPr/>
        </p:nvSpPr>
        <p:spPr>
          <a:xfrm>
            <a:off x="6149000" y="4476335"/>
            <a:ext cx="1563370" cy="141859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:Gender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G1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6ACF5-5EE6-451F-8826-F994E278EDA1}"/>
              </a:ext>
            </a:extLst>
          </p:cNvPr>
          <p:cNvSpPr txBox="1"/>
          <p:nvPr/>
        </p:nvSpPr>
        <p:spPr>
          <a:xfrm>
            <a:off x="6218150" y="4139448"/>
            <a:ext cx="1295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name=male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A52978D-9EF2-46FF-BE8C-C0B68FEB2609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4917539" y="5185630"/>
            <a:ext cx="12314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AA16014-A3DF-4B5B-B7B5-D2FB677C3E76}"/>
              </a:ext>
            </a:extLst>
          </p:cNvPr>
          <p:cNvSpPr txBox="1"/>
          <p:nvPr/>
        </p:nvSpPr>
        <p:spPr>
          <a:xfrm>
            <a:off x="4853453" y="4784450"/>
            <a:ext cx="128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has_gender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1E2BAB-09F4-453C-9099-0C444452175C}"/>
              </a:ext>
            </a:extLst>
          </p:cNvPr>
          <p:cNvSpPr txBox="1"/>
          <p:nvPr/>
        </p:nvSpPr>
        <p:spPr>
          <a:xfrm>
            <a:off x="4885496" y="522478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since=d12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48EB2C1-7340-413F-95EE-62605D586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60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69"/>
    </mc:Choice>
    <mc:Fallback xmlns="">
      <p:transition spd="slow" advTm="49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Introduce a Relationship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Many systems do not index on relationship properties</a:t>
            </a:r>
          </a:p>
          <a:p>
            <a:pPr lvl="1"/>
            <a:r>
              <a:rPr lang="en-US" dirty="0"/>
              <a:t>This may not be a problem if relationship properties are used in the last stage of query processing</a:t>
            </a:r>
          </a:p>
          <a:p>
            <a:pPr lvl="1"/>
            <a:r>
              <a:rPr lang="en-US" dirty="0"/>
              <a:t>For performance sensitive queries, it is better to reify the relationship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C5635D-ED3A-493A-B93C-8C3BC1FE5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9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58"/>
    </mc:Choice>
    <mc:Fallback xmlns="">
      <p:transition spd="slow" advTm="56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non-binary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Reification is a common technique to handle relationships with arity higher than 2</a:t>
            </a:r>
          </a:p>
          <a:p>
            <a:pPr lvl="1"/>
            <a:r>
              <a:rPr lang="en-US" dirty="0"/>
              <a:t>Create an object representing the relationship</a:t>
            </a:r>
          </a:p>
          <a:p>
            <a:pPr lvl="1"/>
            <a:r>
              <a:rPr lang="en-US" dirty="0"/>
              <a:t>Create objects for each argument of the relationship </a:t>
            </a:r>
          </a:p>
          <a:p>
            <a:pPr lvl="1"/>
            <a:r>
              <a:rPr lang="en-US" dirty="0"/>
              <a:t>Introduce relationships to connect them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CAEDB4E-01D8-4AC5-AEF0-D2EBEF370BFB}"/>
              </a:ext>
            </a:extLst>
          </p:cNvPr>
          <p:cNvSpPr/>
          <p:nvPr/>
        </p:nvSpPr>
        <p:spPr>
          <a:xfrm>
            <a:off x="3580062" y="4629942"/>
            <a:ext cx="1632742" cy="15187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:Between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474607B-7B54-407E-9EF1-DD47C8D25DA6}"/>
              </a:ext>
            </a:extLst>
          </p:cNvPr>
          <p:cNvSpPr/>
          <p:nvPr/>
        </p:nvSpPr>
        <p:spPr>
          <a:xfrm>
            <a:off x="6663779" y="5060999"/>
            <a:ext cx="751942" cy="7375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6C526FA-FF7B-4F27-B2E5-51371E97C030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5212804" y="5400496"/>
            <a:ext cx="1450975" cy="292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C214663-48CE-4D35-A4EE-96EE3BE89CB8}"/>
              </a:ext>
            </a:extLst>
          </p:cNvPr>
          <p:cNvSpPr txBox="1"/>
          <p:nvPr/>
        </p:nvSpPr>
        <p:spPr>
          <a:xfrm>
            <a:off x="5071600" y="5950430"/>
            <a:ext cx="147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has_between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E2382A-9039-4A44-92C1-7E8F99621EEF}"/>
              </a:ext>
            </a:extLst>
          </p:cNvPr>
          <p:cNvSpPr/>
          <p:nvPr/>
        </p:nvSpPr>
        <p:spPr>
          <a:xfrm>
            <a:off x="6688523" y="3985537"/>
            <a:ext cx="751942" cy="7375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F58780-00B1-4200-BC09-CAA6F58AC30F}"/>
              </a:ext>
            </a:extLst>
          </p:cNvPr>
          <p:cNvCxnSpPr>
            <a:cxnSpLocks/>
            <a:stCxn id="4" idx="6"/>
            <a:endCxn id="8" idx="2"/>
          </p:cNvCxnSpPr>
          <p:nvPr/>
        </p:nvCxnSpPr>
        <p:spPr>
          <a:xfrm flipV="1">
            <a:off x="5212804" y="4354314"/>
            <a:ext cx="1475719" cy="1035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D239817-C89E-4B20-B478-75619A2CF1B8}"/>
              </a:ext>
            </a:extLst>
          </p:cNvPr>
          <p:cNvSpPr txBox="1"/>
          <p:nvPr/>
        </p:nvSpPr>
        <p:spPr>
          <a:xfrm>
            <a:off x="5279248" y="4538424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has_object</a:t>
            </a:r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1550A5A-E879-408A-A6BA-F194C363D30C}"/>
              </a:ext>
            </a:extLst>
          </p:cNvPr>
          <p:cNvSpPr/>
          <p:nvPr/>
        </p:nvSpPr>
        <p:spPr>
          <a:xfrm>
            <a:off x="6663779" y="6096009"/>
            <a:ext cx="751942" cy="7375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544D0D-3A7E-44E2-9793-A9E4FF11F7FD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5212804" y="5389324"/>
            <a:ext cx="1450975" cy="10642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815C3EA-FABA-4F1A-8DC8-F7B28C22B493}"/>
              </a:ext>
            </a:extLst>
          </p:cNvPr>
          <p:cNvSpPr txBox="1"/>
          <p:nvPr/>
        </p:nvSpPr>
        <p:spPr>
          <a:xfrm>
            <a:off x="5344236" y="5309701"/>
            <a:ext cx="147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has_between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A3DEB8-38E6-4855-9B38-AF61B9D86AFC}"/>
              </a:ext>
            </a:extLst>
          </p:cNvPr>
          <p:cNvSpPr txBox="1"/>
          <p:nvPr/>
        </p:nvSpPr>
        <p:spPr>
          <a:xfrm>
            <a:off x="8530099" y="5204657"/>
            <a:ext cx="2114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is between Y and Z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146301B8-545C-404F-A34D-701D6212F7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3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553"/>
    </mc:Choice>
    <mc:Fallback xmlns="">
      <p:transition spd="slow" advTm="125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3149-7691-4813-8A98-0CC24058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C1D05-FACB-41BC-9D71-245D01A2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considerations</a:t>
            </a:r>
          </a:p>
          <a:p>
            <a:pPr lvl="1"/>
            <a:r>
              <a:rPr lang="en-US" dirty="0"/>
              <a:t>Choice of classes and relations</a:t>
            </a:r>
          </a:p>
          <a:p>
            <a:pPr lvl="1"/>
            <a:r>
              <a:rPr lang="en-US" dirty="0"/>
              <a:t>Reification and handling higher arity relationships</a:t>
            </a:r>
          </a:p>
          <a:p>
            <a:r>
              <a:rPr lang="en-US" dirty="0"/>
              <a:t>RDF knowledge graph design driven by</a:t>
            </a:r>
          </a:p>
          <a:p>
            <a:pPr lvl="1"/>
            <a:r>
              <a:rPr lang="en-US" dirty="0"/>
              <a:t>Use over the WWW</a:t>
            </a:r>
          </a:p>
          <a:p>
            <a:pPr lvl="1"/>
            <a:r>
              <a:rPr lang="en-US" dirty="0"/>
              <a:t>Reuse of vocabularies</a:t>
            </a:r>
          </a:p>
          <a:p>
            <a:pPr lvl="1"/>
            <a:r>
              <a:rPr lang="en-US" dirty="0"/>
              <a:t>Linking data</a:t>
            </a:r>
          </a:p>
          <a:p>
            <a:r>
              <a:rPr lang="en-US" dirty="0"/>
              <a:t>Property Graph design driven by</a:t>
            </a:r>
          </a:p>
          <a:p>
            <a:pPr lvl="1"/>
            <a:r>
              <a:rPr lang="en-US" dirty="0"/>
              <a:t>Optimizing query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7D329-13B8-4DA4-837A-3312F936A865}"/>
              </a:ext>
            </a:extLst>
          </p:cNvPr>
          <p:cNvSpPr txBox="1"/>
          <p:nvPr/>
        </p:nvSpPr>
        <p:spPr>
          <a:xfrm>
            <a:off x="1554480" y="5950430"/>
            <a:ext cx="1040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Even though there are some guidelines to design, there are also equivalent good choices.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7261D9B-8E5E-49F6-9F68-4056E718E0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7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020"/>
    </mc:Choice>
    <mc:Fallback xmlns="">
      <p:transition spd="slow" advTm="176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Knowledge Graph</a:t>
            </a:r>
          </a:p>
          <a:p>
            <a:pPr lvl="1"/>
            <a:r>
              <a:rPr lang="en-US" dirty="0"/>
              <a:t>Design of Schema</a:t>
            </a:r>
          </a:p>
          <a:p>
            <a:pPr lvl="2"/>
            <a:r>
              <a:rPr lang="en-US" dirty="0"/>
              <a:t>Strictly speaking not required to get started</a:t>
            </a:r>
          </a:p>
          <a:p>
            <a:pPr lvl="2"/>
            <a:r>
              <a:rPr lang="en-US" dirty="0"/>
              <a:t>Design improves the usefulness</a:t>
            </a:r>
          </a:p>
          <a:p>
            <a:pPr lvl="1"/>
            <a:r>
              <a:rPr lang="en-US" dirty="0"/>
              <a:t>Populating the knowledge graph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BDFB7A-EDA1-424D-AF3B-4DE3024735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0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42"/>
    </mc:Choice>
    <mc:Fallback xmlns="">
      <p:transition spd="slow" advTm="28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Knowledge Graph</a:t>
            </a:r>
          </a:p>
          <a:p>
            <a:pPr lvl="1"/>
            <a:r>
              <a:rPr lang="en-US" dirty="0"/>
              <a:t>Design of Schema</a:t>
            </a:r>
          </a:p>
          <a:p>
            <a:pPr lvl="2"/>
            <a:r>
              <a:rPr lang="en-US" dirty="0"/>
              <a:t>Strictly speaking not required to get started</a:t>
            </a:r>
          </a:p>
          <a:p>
            <a:pPr lvl="2"/>
            <a:r>
              <a:rPr lang="en-US" dirty="0"/>
              <a:t>Design improves the usefulness</a:t>
            </a:r>
          </a:p>
          <a:p>
            <a:pPr lvl="1"/>
            <a:r>
              <a:rPr lang="en-US" dirty="0"/>
              <a:t>Populating the knowledge graph</a:t>
            </a:r>
          </a:p>
          <a:p>
            <a:pPr lvl="2"/>
            <a:r>
              <a:rPr lang="en-US" dirty="0"/>
              <a:t>Structured and semi-structured sources</a:t>
            </a:r>
          </a:p>
          <a:p>
            <a:pPr lvl="2"/>
            <a:r>
              <a:rPr lang="en-US" dirty="0"/>
              <a:t>Text</a:t>
            </a:r>
          </a:p>
          <a:p>
            <a:pPr lvl="2"/>
            <a:r>
              <a:rPr lang="en-US" dirty="0"/>
              <a:t>Curation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A0E7D4B-5771-479B-A800-2863E5E125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4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79"/>
    </mc:Choice>
    <mc:Fallback xmlns="">
      <p:transition spd="slow" advTm="49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2F892-50DE-4E0E-A9E9-70CF9E77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016B2-E9E1-467D-9751-05C9BF436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rgbClr val="FF0000"/>
                </a:solidFill>
              </a:rPr>
              <a:t>Design of an RDF Graph</a:t>
            </a:r>
          </a:p>
          <a:p>
            <a:r>
              <a:rPr lang="en-US" dirty="0"/>
              <a:t>Design of a Property Graph</a:t>
            </a:r>
          </a:p>
          <a:p>
            <a:r>
              <a:rPr lang="en-US" dirty="0"/>
              <a:t>Summary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73835D7-5F44-4C60-9E26-219AE4D15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4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1"/>
    </mc:Choice>
    <mc:Fallback xmlns="">
      <p:transition spd="slow" advTm="7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an RDF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 Data Principles</a:t>
            </a:r>
          </a:p>
          <a:p>
            <a:pPr lvl="1"/>
            <a:r>
              <a:rPr lang="en-US" dirty="0"/>
              <a:t>Use URIs as names of things</a:t>
            </a:r>
          </a:p>
          <a:p>
            <a:pPr lvl="1"/>
            <a:r>
              <a:rPr lang="en-US" dirty="0"/>
              <a:t>Use HTTP URIs so that people can look up those names</a:t>
            </a:r>
          </a:p>
          <a:p>
            <a:pPr lvl="1"/>
            <a:r>
              <a:rPr lang="en-US" dirty="0"/>
              <a:t>Whenever someone looks up a URI provide useful information using standards RDF and SPARQL</a:t>
            </a:r>
          </a:p>
          <a:p>
            <a:pPr lvl="1"/>
            <a:r>
              <a:rPr lang="en-US" dirty="0"/>
              <a:t>Include links to other things so that people can discover new things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597C4F-3882-41DE-9A0B-30BCBA03FD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5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75"/>
    </mc:Choice>
    <mc:Fallback xmlns="">
      <p:transition spd="slow" advTm="95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URIs as name of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the items of interest (People, Places, Product, Gene, …)</a:t>
            </a:r>
          </a:p>
          <a:p>
            <a:pPr lvl="1"/>
            <a:r>
              <a:rPr lang="en-US" dirty="0"/>
              <a:t>Referred to as resources</a:t>
            </a:r>
          </a:p>
          <a:p>
            <a:pPr lvl="2"/>
            <a:r>
              <a:rPr lang="en-US" dirty="0"/>
              <a:t>Information resources</a:t>
            </a:r>
          </a:p>
          <a:p>
            <a:pPr lvl="3"/>
            <a:r>
              <a:rPr lang="en-US" dirty="0"/>
              <a:t>http://www.Wikipedia.Org</a:t>
            </a:r>
          </a:p>
          <a:p>
            <a:pPr lvl="2"/>
            <a:r>
              <a:rPr lang="en-US" dirty="0"/>
              <a:t>Non information resources</a:t>
            </a:r>
          </a:p>
          <a:p>
            <a:pPr lvl="3"/>
            <a:r>
              <a:rPr lang="en-US" dirty="0"/>
              <a:t>Person: http://biglynx.co.uk/people/dave-smith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74CB38-2968-4A5D-A3E0-D429AC745D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6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33"/>
    </mc:Choice>
    <mc:Fallback xmlns="">
      <p:transition spd="slow" advTm="80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A6899-5777-426C-BAC9-F58DD50D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URIs as name of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27785-F14B-4F53-952B-CBD7694F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the items of interest (People, Places, Product, Gene, …)</a:t>
            </a:r>
          </a:p>
          <a:p>
            <a:pPr lvl="1"/>
            <a:r>
              <a:rPr lang="en-US" dirty="0"/>
              <a:t>Referred to as resources</a:t>
            </a:r>
          </a:p>
          <a:p>
            <a:pPr lvl="2"/>
            <a:r>
              <a:rPr lang="en-US" dirty="0"/>
              <a:t>Information resources</a:t>
            </a:r>
          </a:p>
          <a:p>
            <a:pPr lvl="3"/>
            <a:r>
              <a:rPr lang="en-US" dirty="0"/>
              <a:t>http://www.Wikipedia.Org</a:t>
            </a:r>
          </a:p>
          <a:p>
            <a:pPr lvl="2"/>
            <a:r>
              <a:rPr lang="en-US" dirty="0"/>
              <a:t>Non information resources</a:t>
            </a:r>
          </a:p>
          <a:p>
            <a:pPr lvl="3"/>
            <a:r>
              <a:rPr lang="en-US" dirty="0"/>
              <a:t>Person: http://biglynx.co.uk/people/dave-smith</a:t>
            </a:r>
          </a:p>
          <a:p>
            <a:endParaRPr lang="en-US" dirty="0"/>
          </a:p>
          <a:p>
            <a:r>
              <a:rPr lang="en-US" dirty="0"/>
              <a:t>Keep them short and pneumonic</a:t>
            </a:r>
          </a:p>
          <a:p>
            <a:r>
              <a:rPr lang="en-US" dirty="0"/>
              <a:t>Ensure persistence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9AE9C3-D3A1-44F0-ABA6-2B84F01515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0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637"/>
    </mc:Choice>
    <mc:Fallback xmlns="">
      <p:transition spd="slow" advTm="60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1790</Words>
  <Application>Microsoft Office PowerPoint</Application>
  <PresentationFormat>Widescreen</PresentationFormat>
  <Paragraphs>369</Paragraphs>
  <Slides>36</Slides>
  <Notes>0</Notes>
  <HiddenSlides>0</HiddenSlides>
  <MMClips>36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Knowledge Graphs</vt:lpstr>
      <vt:lpstr>Outline</vt:lpstr>
      <vt:lpstr>Overview</vt:lpstr>
      <vt:lpstr>Overview</vt:lpstr>
      <vt:lpstr>Overview</vt:lpstr>
      <vt:lpstr>Outline</vt:lpstr>
      <vt:lpstr>Design of an RDF Graph</vt:lpstr>
      <vt:lpstr>Use URIs as name of things</vt:lpstr>
      <vt:lpstr>Use URIs as name of things</vt:lpstr>
      <vt:lpstr>Use HTTP URIs </vt:lpstr>
      <vt:lpstr>Use HTTP URIs </vt:lpstr>
      <vt:lpstr>Provide useful Information in RDF / SPARQL</vt:lpstr>
      <vt:lpstr>Provide useful Information in RDF / SPARQL</vt:lpstr>
      <vt:lpstr>Provide useful Information in RDF / SPARQL</vt:lpstr>
      <vt:lpstr>Provide useful Information in RDF / SPARQL</vt:lpstr>
      <vt:lpstr>Provide useful Information in RDF / SPARQL</vt:lpstr>
      <vt:lpstr>Provide useful Information in RDF / SPARQL</vt:lpstr>
      <vt:lpstr>Include Links to Other URIs</vt:lpstr>
      <vt:lpstr>Include Links to Other URIs</vt:lpstr>
      <vt:lpstr>Include Links to Other URIs</vt:lpstr>
      <vt:lpstr>Include Links to Other URIs</vt:lpstr>
      <vt:lpstr>Design of an RDF Graph</vt:lpstr>
      <vt:lpstr>Outline</vt:lpstr>
      <vt:lpstr>Design of a Property Graph</vt:lpstr>
      <vt:lpstr>Choosing Nodes, Labels and Properties</vt:lpstr>
      <vt:lpstr>Choosing Nodes, Labels and Properties</vt:lpstr>
      <vt:lpstr>Choosing Nodes, Labels and Properties</vt:lpstr>
      <vt:lpstr>Choosing Nodes, Labels and Properties</vt:lpstr>
      <vt:lpstr>Choosing Nodes, Labels and Properties</vt:lpstr>
      <vt:lpstr>When to introduce a Relationship?</vt:lpstr>
      <vt:lpstr>When to introduce a Relationship?</vt:lpstr>
      <vt:lpstr>When to introduce a Relationship?</vt:lpstr>
      <vt:lpstr>When to Introduce a Relationship Property</vt:lpstr>
      <vt:lpstr>When to Introduce a Relationship Property</vt:lpstr>
      <vt:lpstr>Handling non-binary relationships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Knowledge Graphs</dc:title>
  <dc:creator>Vinay K Chaudhri</dc:creator>
  <cp:lastModifiedBy>Vinay K Chaudhri</cp:lastModifiedBy>
  <cp:revision>22</cp:revision>
  <dcterms:created xsi:type="dcterms:W3CDTF">2020-08-18T22:19:18Z</dcterms:created>
  <dcterms:modified xsi:type="dcterms:W3CDTF">2020-08-20T01:23:19Z</dcterms:modified>
</cp:coreProperties>
</file>

<file path=docProps/thumbnail.jpeg>
</file>